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70" r:id="rId4"/>
    <p:sldId id="269" r:id="rId5"/>
    <p:sldId id="272" r:id="rId6"/>
    <p:sldId id="271" r:id="rId7"/>
    <p:sldId id="264" r:id="rId8"/>
    <p:sldId id="262" r:id="rId9"/>
    <p:sldId id="273" r:id="rId10"/>
    <p:sldId id="263" r:id="rId11"/>
    <p:sldId id="261" r:id="rId12"/>
    <p:sldId id="274" r:id="rId13"/>
    <p:sldId id="268" r:id="rId14"/>
    <p:sldId id="258" r:id="rId15"/>
    <p:sldId id="265" r:id="rId16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7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97BB17-4D5E-4D1C-AACB-F91D3BCF3C2B}" type="datetimeFigureOut">
              <a:rPr lang="bg-BG" smtClean="0"/>
              <a:pPr/>
              <a:t>7.11.2012 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ACF2AB-4CD2-4037-BD86-C56F8B66F237}" type="slidenum">
              <a:rPr lang="bg-BG" smtClean="0"/>
              <a:pPr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37803-508D-4531-84AB-A7A31DB79F37}" type="datetimeFigureOut">
              <a:rPr lang="bg-BG" smtClean="0"/>
              <a:pPr/>
              <a:t>7.11.2012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BE2CC-0AE5-4344-9FE4-88B9BDE5A3E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37803-508D-4531-84AB-A7A31DB79F37}" type="datetimeFigureOut">
              <a:rPr lang="bg-BG" smtClean="0"/>
              <a:pPr/>
              <a:t>7.11.2012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BE2CC-0AE5-4344-9FE4-88B9BDE5A3E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37803-508D-4531-84AB-A7A31DB79F37}" type="datetimeFigureOut">
              <a:rPr lang="bg-BG" smtClean="0"/>
              <a:pPr/>
              <a:t>7.11.2012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BE2CC-0AE5-4344-9FE4-88B9BDE5A3E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37803-508D-4531-84AB-A7A31DB79F37}" type="datetimeFigureOut">
              <a:rPr lang="bg-BG" smtClean="0"/>
              <a:pPr/>
              <a:t>7.11.2012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BE2CC-0AE5-4344-9FE4-88B9BDE5A3E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37803-508D-4531-84AB-A7A31DB79F37}" type="datetimeFigureOut">
              <a:rPr lang="bg-BG" smtClean="0"/>
              <a:pPr/>
              <a:t>7.11.2012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BE2CC-0AE5-4344-9FE4-88B9BDE5A3E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37803-508D-4531-84AB-A7A31DB79F37}" type="datetimeFigureOut">
              <a:rPr lang="bg-BG" smtClean="0"/>
              <a:pPr/>
              <a:t>7.11.2012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BE2CC-0AE5-4344-9FE4-88B9BDE5A3E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37803-508D-4531-84AB-A7A31DB79F37}" type="datetimeFigureOut">
              <a:rPr lang="bg-BG" smtClean="0"/>
              <a:pPr/>
              <a:t>7.11.2012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BE2CC-0AE5-4344-9FE4-88B9BDE5A3E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37803-508D-4531-84AB-A7A31DB79F37}" type="datetimeFigureOut">
              <a:rPr lang="bg-BG" smtClean="0"/>
              <a:pPr/>
              <a:t>7.11.2012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BE2CC-0AE5-4344-9FE4-88B9BDE5A3E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37803-508D-4531-84AB-A7A31DB79F37}" type="datetimeFigureOut">
              <a:rPr lang="bg-BG" smtClean="0"/>
              <a:pPr/>
              <a:t>7.11.2012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BE2CC-0AE5-4344-9FE4-88B9BDE5A3E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37803-508D-4531-84AB-A7A31DB79F37}" type="datetimeFigureOut">
              <a:rPr lang="bg-BG" smtClean="0"/>
              <a:pPr/>
              <a:t>7.11.2012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BE2CC-0AE5-4344-9FE4-88B9BDE5A3E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37803-508D-4531-84AB-A7A31DB79F37}" type="datetimeFigureOut">
              <a:rPr lang="bg-BG" smtClean="0"/>
              <a:pPr/>
              <a:t>7.11.2012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BE2CC-0AE5-4344-9FE4-88B9BDE5A3E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E37803-508D-4531-84AB-A7A31DB79F37}" type="datetimeFigureOut">
              <a:rPr lang="bg-BG" smtClean="0"/>
              <a:pPr/>
              <a:t>7.11.2012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4BE2CC-0AE5-4344-9FE4-88B9BDE5A3EB}" type="slidenum">
              <a:rPr lang="bg-BG" smtClean="0"/>
              <a:pPr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iggg.bas.bg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2.xls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bg-BG" sz="1600" b="1" dirty="0"/>
              <a:t>ПОЛИТИКИ ЗА БЪЛГАРИТЕ В ЧУЖБИНА</a:t>
            </a:r>
            <a:r>
              <a:rPr lang="bg-BG" sz="1600" dirty="0"/>
              <a:t/>
            </a:r>
            <a:br>
              <a:rPr lang="bg-BG" sz="1600" dirty="0"/>
            </a:br>
            <a:r>
              <a:rPr lang="bg-BG" sz="1600" b="1" dirty="0"/>
              <a:t> </a:t>
            </a:r>
            <a:r>
              <a:rPr lang="bg-BG" sz="1600" b="1" dirty="0" smtClean="0"/>
              <a:t>конференция </a:t>
            </a:r>
            <a:r>
              <a:rPr lang="bg-BG" sz="1600" b="1" dirty="0"/>
              <a:t>под патронажа на Вицепрезидента на Република България Маргарита Попова, </a:t>
            </a:r>
            <a:r>
              <a:rPr lang="bg-BG" sz="1600" dirty="0"/>
              <a:t/>
            </a:r>
            <a:br>
              <a:rPr lang="bg-BG" sz="1600" dirty="0"/>
            </a:br>
            <a:r>
              <a:rPr lang="bg-BG" sz="1600" b="1" dirty="0"/>
              <a:t>организирана от Емил Стоянов, член на Европейския парламент </a:t>
            </a:r>
            <a:r>
              <a:rPr lang="bg-BG" sz="1600" dirty="0"/>
              <a:t/>
            </a:r>
            <a:br>
              <a:rPr lang="bg-BG" sz="1600" dirty="0"/>
            </a:br>
            <a:r>
              <a:rPr lang="bg-BG" sz="1600" b="1" dirty="0"/>
              <a:t>7 и 8 ноември 2012 - Брюксел</a:t>
            </a:r>
            <a:r>
              <a:rPr lang="bg-BG" sz="1600" dirty="0"/>
              <a:t/>
            </a:r>
            <a:br>
              <a:rPr lang="bg-BG" sz="1600" dirty="0"/>
            </a:br>
            <a:endParaRPr lang="bg-BG" sz="1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9632" y="2564904"/>
            <a:ext cx="6400800" cy="3384376"/>
          </a:xfrm>
        </p:spPr>
        <p:txBody>
          <a:bodyPr>
            <a:normAutofit fontScale="77500" lnSpcReduction="20000"/>
          </a:bodyPr>
          <a:lstStyle/>
          <a:p>
            <a:r>
              <a:rPr lang="bg-BG" sz="2400" b="1" spc="300" dirty="0" smtClean="0"/>
              <a:t>ДЪРЖАВНАТА ПОЛИТИКА</a:t>
            </a:r>
          </a:p>
          <a:p>
            <a:endParaRPr lang="bg-BG" sz="2400" b="1" spc="300" dirty="0" smtClean="0"/>
          </a:p>
          <a:p>
            <a:r>
              <a:rPr lang="bg-BG" sz="2400" b="1" spc="300" dirty="0" smtClean="0"/>
              <a:t>ЗА </a:t>
            </a:r>
            <a:r>
              <a:rPr lang="bg-BG" sz="2400" b="1" spc="300" dirty="0" smtClean="0"/>
              <a:t>ОБУЧЕНИЕ ПО</a:t>
            </a:r>
            <a:r>
              <a:rPr lang="bg-BG" sz="2400" b="1" spc="300" dirty="0" smtClean="0"/>
              <a:t> </a:t>
            </a:r>
            <a:r>
              <a:rPr lang="bg-BG" sz="2400" b="1" spc="300" dirty="0" smtClean="0"/>
              <a:t>БЪЛГАРСКИ ЕЗИК, ИСТОРИЯ, ГЕОГРАФИЯ И КУЛТУРА НА БЪЛГАРИЯ</a:t>
            </a:r>
          </a:p>
          <a:p>
            <a:endParaRPr lang="bg-BG" sz="2400" b="1" spc="300" dirty="0" smtClean="0"/>
          </a:p>
          <a:p>
            <a:r>
              <a:rPr lang="bg-BG" sz="2400" b="1" spc="300" dirty="0" smtClean="0"/>
              <a:t>ЗАД ГРАНИЦА</a:t>
            </a:r>
          </a:p>
          <a:p>
            <a:endParaRPr lang="bg-BG" sz="2400" b="1" spc="300" dirty="0" smtClean="0"/>
          </a:p>
          <a:p>
            <a:endParaRPr lang="bg-BG" sz="2400" dirty="0" smtClean="0">
              <a:solidFill>
                <a:schemeClr val="tx1"/>
              </a:solidFill>
            </a:endParaRPr>
          </a:p>
          <a:p>
            <a:endParaRPr lang="bg-BG" sz="2400" dirty="0">
              <a:solidFill>
                <a:schemeClr val="tx1"/>
              </a:solidFill>
            </a:endParaRPr>
          </a:p>
          <a:p>
            <a:r>
              <a:rPr lang="bg-BG" sz="2000" dirty="0" smtClean="0">
                <a:solidFill>
                  <a:schemeClr val="tx1"/>
                </a:solidFill>
              </a:rPr>
              <a:t>					 </a:t>
            </a:r>
            <a:r>
              <a:rPr lang="bg-BG" sz="2300" dirty="0" smtClean="0">
                <a:solidFill>
                  <a:schemeClr val="tx1"/>
                </a:solidFill>
              </a:rPr>
              <a:t>Боян Кулов</a:t>
            </a:r>
          </a:p>
          <a:p>
            <a:r>
              <a:rPr lang="bg-BG" sz="2400" dirty="0" smtClean="0">
                <a:solidFill>
                  <a:schemeClr val="tx1"/>
                </a:solidFill>
              </a:rPr>
              <a:t>	Асоциация на българските училища в чужбина</a:t>
            </a:r>
            <a:endParaRPr lang="bg-BG" sz="2400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165304"/>
            <a:ext cx="9144000" cy="365125"/>
          </a:xfrm>
        </p:spPr>
        <p:txBody>
          <a:bodyPr/>
          <a:lstStyle/>
          <a:p>
            <a:r>
              <a:rPr lang="ru-RU" sz="1400" b="1" i="1" dirty="0" smtClean="0"/>
              <a:t>Презентацията се изнася с подкрепата на Университетския комплекс по хуманитаристика "Алма матер«,</a:t>
            </a:r>
          </a:p>
          <a:p>
            <a:r>
              <a:rPr lang="ru-RU" sz="1400" b="1" i="1" dirty="0" smtClean="0"/>
              <a:t>СУ "Кл. Охридски"</a:t>
            </a:r>
            <a:endParaRPr lang="bg-BG" sz="1400" b="1" i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1800" b="1" spc="300" dirty="0" smtClean="0"/>
              <a:t>ДЪРЖАВНАТА ПОЛИТИКА</a:t>
            </a:r>
            <a:br>
              <a:rPr lang="bg-BG" sz="1800" b="1" spc="300" dirty="0" smtClean="0"/>
            </a:br>
            <a:r>
              <a:rPr lang="bg-BG" sz="1800" b="1" spc="300" dirty="0" smtClean="0"/>
              <a:t>ЗА </a:t>
            </a:r>
            <a:r>
              <a:rPr lang="bg-BG" sz="1800" b="1" spc="300" dirty="0" smtClean="0"/>
              <a:t>ОБУЧЕНИЕ ПО </a:t>
            </a:r>
            <a:r>
              <a:rPr lang="bg-BG" sz="1800" b="1" spc="300" dirty="0" smtClean="0"/>
              <a:t>БЪЛГАРСКИ ЕЗИК, ИСТОРИЯ, ГЕОГРАФИЯ И КУЛТУРА НА БЪЛГАРИЯ ЗАД ГРАНИЦА</a:t>
            </a:r>
            <a:endParaRPr lang="bg-BG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bg-BG" sz="1800" u="sng" dirty="0" smtClean="0"/>
              <a:t>СУБЕКТ</a:t>
            </a:r>
            <a:r>
              <a:rPr lang="bg-BG" sz="1800" dirty="0" smtClean="0"/>
              <a:t> НА ДЪРЖАВНАТА ПОЛИТИКА: ИЗПЪЛНИТЕЛНА ВЛАСТ - 3</a:t>
            </a:r>
          </a:p>
          <a:p>
            <a:pPr>
              <a:buNone/>
            </a:pPr>
            <a:endParaRPr lang="bg-BG" sz="1800" dirty="0" smtClean="0"/>
          </a:p>
          <a:p>
            <a:r>
              <a:rPr lang="bg-BG" sz="1800" b="1" dirty="0" smtClean="0"/>
              <a:t>Държавната агенция за закрила на детето</a:t>
            </a:r>
            <a:r>
              <a:rPr lang="bg-BG" sz="1800" dirty="0" smtClean="0"/>
              <a:t>: </a:t>
            </a:r>
          </a:p>
          <a:p>
            <a:pPr lvl="1"/>
            <a:r>
              <a:rPr lang="bg-BG" sz="1800" dirty="0" smtClean="0"/>
              <a:t>Има нужда от закрила правото на децата да говорят майчиния си език! Приоритети!</a:t>
            </a:r>
          </a:p>
          <a:p>
            <a:pPr lvl="1"/>
            <a:endParaRPr lang="bg-BG" sz="1800" dirty="0" smtClean="0"/>
          </a:p>
          <a:p>
            <a:r>
              <a:rPr lang="bg-BG" sz="1800" b="1" dirty="0" smtClean="0"/>
              <a:t>Министерството на финансите</a:t>
            </a:r>
            <a:r>
              <a:rPr lang="bg-BG" sz="1800" dirty="0" smtClean="0"/>
              <a:t>: </a:t>
            </a:r>
          </a:p>
          <a:p>
            <a:pPr lvl="1"/>
            <a:r>
              <a:rPr lang="bg-BG" sz="1800" dirty="0" smtClean="0"/>
              <a:t>Инвестициите на българите в чужбина в РБ: сравними по обем с преките външни инвестиции и с много висока ефективност, поради пълната липса на преки разходи за привличане и задържането им. </a:t>
            </a:r>
          </a:p>
          <a:p>
            <a:pPr lvl="1"/>
            <a:r>
              <a:rPr lang="bg-BG" sz="1800" dirty="0" smtClean="0"/>
              <a:t>Прави ли достатъчно държавата, в т.ч. </a:t>
            </a:r>
            <a:r>
              <a:rPr lang="bg-BG" sz="1800" b="1" dirty="0" smtClean="0"/>
              <a:t>Българската агенция за инвестиции</a:t>
            </a:r>
            <a:r>
              <a:rPr lang="bg-BG" sz="1800" dirty="0" smtClean="0"/>
              <a:t>, за да поддържа този изключително ценен инвестиционен поток? </a:t>
            </a:r>
          </a:p>
          <a:p>
            <a:pPr lvl="1"/>
            <a:r>
              <a:rPr lang="bg-BG" sz="1800" dirty="0" smtClean="0"/>
              <a:t>Въпросът е за най-сигурните, най-дългосрочните и най-надеждните инвеститори в Р България. </a:t>
            </a:r>
            <a:r>
              <a:rPr lang="bg-BG" sz="1800" dirty="0" smtClean="0"/>
              <a:t>Приоритети!</a:t>
            </a:r>
            <a:endParaRPr lang="bg-BG" sz="1800" dirty="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1800" b="1" spc="300" dirty="0" smtClean="0"/>
              <a:t>ДЪРЖАВНАТА ПОЛИТИКА</a:t>
            </a:r>
            <a:br>
              <a:rPr lang="bg-BG" sz="1800" b="1" spc="300" dirty="0" smtClean="0"/>
            </a:br>
            <a:r>
              <a:rPr lang="bg-BG" sz="1800" b="1" spc="300" dirty="0" smtClean="0"/>
              <a:t>ЗА </a:t>
            </a:r>
            <a:r>
              <a:rPr lang="bg-BG" sz="1800" b="1" spc="300" dirty="0" smtClean="0"/>
              <a:t>ОБУЧЕНИЕ ПО </a:t>
            </a:r>
            <a:r>
              <a:rPr lang="bg-BG" sz="1800" b="1" spc="300" dirty="0" smtClean="0"/>
              <a:t>БЪЛГАРСКИ ЕЗИК, ИСТОРИЯ, ГЕОГРАФИЯ И КУЛТУРА НА БЪЛГАРИЯ ЗАД ГРАНИЦА</a:t>
            </a:r>
            <a:endParaRPr lang="bg-BG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bg-BG" sz="1800" b="1" u="sng" dirty="0" smtClean="0"/>
              <a:t>ПРЕДЛОЖЕНИЯ</a:t>
            </a:r>
            <a:r>
              <a:rPr lang="bg-BG" sz="1800" dirty="0" smtClean="0"/>
              <a:t> за политики и мерки</a:t>
            </a:r>
          </a:p>
          <a:p>
            <a:pPr marL="342900" lvl="2" indent="-342900">
              <a:buNone/>
            </a:pPr>
            <a:r>
              <a:rPr lang="bg-BG" sz="1800" dirty="0" smtClean="0"/>
              <a:t>	А. Европейско равнище</a:t>
            </a:r>
          </a:p>
          <a:p>
            <a:pPr>
              <a:buNone/>
            </a:pPr>
            <a:r>
              <a:rPr lang="bg-BG" sz="1800" b="1" dirty="0" smtClean="0"/>
              <a:t>	Директива за създаване на условия за </a:t>
            </a:r>
            <a:r>
              <a:rPr lang="bg-BG" sz="1800" b="1" dirty="0" smtClean="0"/>
              <a:t>ОБУЧЕНИЕ ПО </a:t>
            </a:r>
            <a:r>
              <a:rPr lang="bg-BG" sz="1800" b="1" dirty="0" err="1" smtClean="0"/>
              <a:t>майчния</a:t>
            </a:r>
            <a:r>
              <a:rPr lang="bg-BG" sz="1800" b="1" dirty="0" smtClean="0"/>
              <a:t> език</a:t>
            </a:r>
            <a:r>
              <a:rPr lang="bg-BG" sz="1800" dirty="0" smtClean="0"/>
              <a:t>: </a:t>
            </a:r>
            <a:r>
              <a:rPr lang="bg-BG" sz="1800" dirty="0" err="1" smtClean="0"/>
              <a:t>европ</a:t>
            </a:r>
            <a:r>
              <a:rPr lang="bg-BG" sz="1800" dirty="0" smtClean="0"/>
              <a:t>. политика, к. да се </a:t>
            </a:r>
            <a:r>
              <a:rPr lang="bg-BG" sz="1800" u="sng" dirty="0" smtClean="0"/>
              <a:t>финансира от ЕС </a:t>
            </a:r>
            <a:r>
              <a:rPr lang="bg-BG" sz="1800" dirty="0" smtClean="0"/>
              <a:t>и включва:</a:t>
            </a:r>
          </a:p>
          <a:p>
            <a:pPr lvl="1"/>
            <a:r>
              <a:rPr lang="bg-BG" sz="1800" dirty="0" smtClean="0"/>
              <a:t>Закрила правата на децата, вкл. да изучават майчиния език</a:t>
            </a:r>
          </a:p>
          <a:p>
            <a:pPr lvl="1"/>
            <a:r>
              <a:rPr lang="ru-RU" sz="1800" dirty="0" smtClean="0"/>
              <a:t>равен достъп до качествена предучилищна подготовка и училищно образование</a:t>
            </a:r>
            <a:endParaRPr lang="bg-BG" sz="1800" dirty="0" smtClean="0"/>
          </a:p>
          <a:p>
            <a:pPr lvl="1"/>
            <a:r>
              <a:rPr lang="ru-RU" sz="1800" dirty="0" smtClean="0"/>
              <a:t>условия за </a:t>
            </a:r>
            <a:r>
              <a:rPr lang="bg-BG" sz="1800" u="sng" dirty="0" smtClean="0"/>
              <a:t>социализация</a:t>
            </a:r>
            <a:r>
              <a:rPr lang="bg-BG" sz="1800" dirty="0" smtClean="0"/>
              <a:t> и повишаване на образоваността на </a:t>
            </a:r>
            <a:r>
              <a:rPr lang="bg-BG" sz="1800" u="sng" dirty="0" smtClean="0"/>
              <a:t>мигрантите</a:t>
            </a:r>
            <a:r>
              <a:rPr lang="bg-BG" sz="1800" dirty="0" smtClean="0"/>
              <a:t> и техните деца в ЕС</a:t>
            </a:r>
          </a:p>
          <a:p>
            <a:pPr lvl="1"/>
            <a:r>
              <a:rPr lang="bg-BG" sz="1800" dirty="0" smtClean="0"/>
              <a:t>Програми за стимулиране на училища, градове, общини и НПО, к. предоставят образ. инфраструктура и </a:t>
            </a:r>
            <a:r>
              <a:rPr lang="bg-BG" sz="1800" dirty="0" smtClean="0"/>
              <a:t>развиват тази </a:t>
            </a:r>
            <a:r>
              <a:rPr lang="bg-BG" sz="1800" dirty="0" smtClean="0"/>
              <a:t>дейност</a:t>
            </a:r>
            <a:endParaRPr lang="bg-BG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1800" b="1" spc="300" dirty="0" smtClean="0"/>
              <a:t>ДЪРЖАВНАТА ПОЛИТИКА</a:t>
            </a:r>
            <a:br>
              <a:rPr lang="bg-BG" sz="1800" b="1" spc="300" dirty="0" smtClean="0"/>
            </a:br>
            <a:r>
              <a:rPr lang="bg-BG" sz="1800" b="1" spc="300" dirty="0" smtClean="0"/>
              <a:t>ЗА </a:t>
            </a:r>
            <a:r>
              <a:rPr lang="bg-BG" sz="1800" b="1" spc="300" dirty="0" smtClean="0"/>
              <a:t>ОБУЧЕНИЕ ПО </a:t>
            </a:r>
            <a:r>
              <a:rPr lang="bg-BG" sz="1800" b="1" spc="300" dirty="0" smtClean="0"/>
              <a:t>БЪЛГАРСКИ ЕЗИК, ИСТОРИЯ, ГЕОГРАФИЯ И КУЛТУРА НА БЪЛГАРИЯ ЗАД ГРАНИЦА</a:t>
            </a:r>
            <a:endParaRPr lang="bg-BG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bg-BG" sz="1800" b="1" dirty="0" smtClean="0"/>
              <a:t>ПРЕДЛОЖЕНИЯ</a:t>
            </a:r>
            <a:r>
              <a:rPr lang="bg-BG" sz="1800" dirty="0" smtClean="0"/>
              <a:t> за политики и мерки</a:t>
            </a:r>
          </a:p>
          <a:p>
            <a:pPr>
              <a:buNone/>
            </a:pPr>
            <a:r>
              <a:rPr lang="bg-BG" sz="1800" dirty="0" smtClean="0"/>
              <a:t>	Б. Национално равнище</a:t>
            </a:r>
          </a:p>
          <a:p>
            <a:pPr marL="342900" lvl="2" indent="-342900"/>
            <a:r>
              <a:rPr lang="bg-BG" sz="1800" dirty="0" smtClean="0"/>
              <a:t>Създаване на </a:t>
            </a:r>
            <a:r>
              <a:rPr lang="bg-BG" sz="1800" b="1" dirty="0" smtClean="0"/>
              <a:t>Институт за български език и култура</a:t>
            </a:r>
            <a:r>
              <a:rPr lang="bg-BG" sz="1800" dirty="0" smtClean="0"/>
              <a:t>: Всяка политика, за да бъде ефективна, трябва да се основава на институция, които </a:t>
            </a:r>
            <a:r>
              <a:rPr lang="bg-BG" sz="1800" dirty="0" smtClean="0"/>
              <a:t>провежда </a:t>
            </a:r>
            <a:r>
              <a:rPr lang="bg-BG" sz="1800" dirty="0" smtClean="0"/>
              <a:t>нейното </a:t>
            </a:r>
            <a:r>
              <a:rPr lang="bg-BG" sz="1800" dirty="0" smtClean="0"/>
              <a:t>приложение.</a:t>
            </a:r>
            <a:endParaRPr lang="bg-BG" sz="1800" dirty="0" smtClean="0"/>
          </a:p>
          <a:p>
            <a:pPr marL="342900" lvl="2" indent="-342900"/>
            <a:r>
              <a:rPr lang="bg-BG" sz="1800" u="sng" dirty="0" smtClean="0"/>
              <a:t>Прилагане</a:t>
            </a:r>
            <a:r>
              <a:rPr lang="bg-BG" sz="1800" dirty="0" smtClean="0"/>
              <a:t> на европейските директиви за работа на държавните институции с неправителствения сектор.</a:t>
            </a:r>
          </a:p>
          <a:p>
            <a:pPr marL="342900" lvl="2" indent="-342900"/>
            <a:r>
              <a:rPr lang="bg-BG" sz="1800" dirty="0" smtClean="0"/>
              <a:t>Ревизия на 334 ПМС: </a:t>
            </a:r>
          </a:p>
          <a:p>
            <a:pPr marL="800100" lvl="3" indent="-342900"/>
            <a:r>
              <a:rPr lang="bg-BG" sz="1800" dirty="0" smtClean="0"/>
              <a:t>чл.1. ал.3: </a:t>
            </a:r>
            <a:r>
              <a:rPr lang="bg-BG" sz="1800" dirty="0" smtClean="0"/>
              <a:t>да се даде </a:t>
            </a:r>
            <a:r>
              <a:rPr lang="bg-BG" sz="1800" dirty="0" smtClean="0"/>
              <a:t>право българските дипломатически мисии да </a:t>
            </a:r>
            <a:r>
              <a:rPr lang="bg-BG" sz="1800" dirty="0" smtClean="0"/>
              <a:t>организират български </a:t>
            </a:r>
            <a:r>
              <a:rPr lang="bg-BG" sz="1800" dirty="0" smtClean="0"/>
              <a:t>училища </a:t>
            </a:r>
            <a:r>
              <a:rPr lang="bg-BG" sz="1800" dirty="0" smtClean="0"/>
              <a:t>зад </a:t>
            </a:r>
            <a:r>
              <a:rPr lang="bg-BG" sz="1800" dirty="0" smtClean="0"/>
              <a:t>граница. </a:t>
            </a:r>
            <a:endParaRPr lang="bg-BG" sz="1800" dirty="0" smtClean="0"/>
          </a:p>
          <a:p>
            <a:pPr marL="800100" lvl="3" indent="-342900"/>
            <a:r>
              <a:rPr lang="bg-BG" sz="1800" dirty="0" smtClean="0"/>
              <a:t>Да отпадне изискването за минимален брой ученици в </a:t>
            </a:r>
            <a:r>
              <a:rPr lang="bg-BG" sz="1800" dirty="0" smtClean="0"/>
              <a:t>тях.</a:t>
            </a:r>
            <a:endParaRPr lang="bg-BG" sz="1800" dirty="0" smtClean="0"/>
          </a:p>
          <a:p>
            <a:r>
              <a:rPr lang="bg-BG" sz="1800" dirty="0" smtClean="0"/>
              <a:t>Назначаване на аташета по образованието в страните с най-голям брой училища (Испания, САЩ)</a:t>
            </a:r>
          </a:p>
          <a:p>
            <a:r>
              <a:rPr lang="bg-BG" sz="1800" dirty="0" smtClean="0"/>
              <a:t>Приоритетно </a:t>
            </a:r>
            <a:r>
              <a:rPr lang="bg-BG" sz="1800" dirty="0" smtClean="0"/>
              <a:t>п</a:t>
            </a:r>
            <a:r>
              <a:rPr lang="bg-BG" sz="1800" dirty="0" smtClean="0"/>
              <a:t>одпомагане </a:t>
            </a:r>
            <a:r>
              <a:rPr lang="bg-BG" sz="1800" dirty="0" smtClean="0"/>
              <a:t>на дистанционното обучение.</a:t>
            </a:r>
          </a:p>
          <a:p>
            <a:r>
              <a:rPr lang="bg-BG" sz="1800" dirty="0" smtClean="0"/>
              <a:t>Активизиране на работата с </a:t>
            </a:r>
            <a:r>
              <a:rPr lang="bg-BG" sz="1800" dirty="0" err="1" smtClean="0"/>
              <a:t>междунар</a:t>
            </a:r>
            <a:r>
              <a:rPr lang="bg-BG" sz="1800" dirty="0" smtClean="0"/>
              <a:t>. </a:t>
            </a:r>
            <a:r>
              <a:rPr lang="bg-BG" sz="1800" dirty="0" smtClean="0"/>
              <a:t>организации, като ЮНЕСКО, за </a:t>
            </a:r>
            <a:r>
              <a:rPr lang="bg-BG" sz="1800" dirty="0" smtClean="0"/>
              <a:t>ОБУЧЕНИЕ ПО </a:t>
            </a:r>
            <a:r>
              <a:rPr lang="bg-BG" sz="1800" dirty="0" smtClean="0"/>
              <a:t>майчиния език в чужбина.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1800" b="1" spc="300" dirty="0" smtClean="0"/>
              <a:t>ДЪРЖАВНАТА ПОЛИТИКА</a:t>
            </a:r>
            <a:br>
              <a:rPr lang="bg-BG" sz="1800" b="1" spc="300" dirty="0" smtClean="0"/>
            </a:br>
            <a:r>
              <a:rPr lang="bg-BG" sz="1800" b="1" spc="300" dirty="0" smtClean="0"/>
              <a:t>ЗА </a:t>
            </a:r>
            <a:r>
              <a:rPr lang="bg-BG" sz="1800" b="1" spc="300" dirty="0" smtClean="0"/>
              <a:t>ОБУЧЕНИЕ ПО </a:t>
            </a:r>
            <a:r>
              <a:rPr lang="bg-BG" sz="1800" b="1" spc="300" dirty="0" smtClean="0"/>
              <a:t>БЪЛГАРСКИ ЕЗИК, ИСТОРИЯ, ГЕОГРАФИЯ И КУЛТУРА НА БЪЛГАРИЯ ЗАД ГРАНИЦА</a:t>
            </a:r>
            <a:endParaRPr lang="bg-BG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bg-BG" sz="1800" b="1" dirty="0" smtClean="0"/>
              <a:t>ПРЕДЛОЖЕНИЯ</a:t>
            </a:r>
            <a:r>
              <a:rPr lang="bg-BG" sz="1800" dirty="0" smtClean="0"/>
              <a:t> за политики и мерки </a:t>
            </a:r>
          </a:p>
          <a:p>
            <a:pPr>
              <a:buNone/>
            </a:pPr>
            <a:r>
              <a:rPr lang="bg-BG" sz="1800" dirty="0" smtClean="0"/>
              <a:t>	Б. Национално равнище – 2 стр.</a:t>
            </a:r>
          </a:p>
          <a:p>
            <a:r>
              <a:rPr lang="bg-BG" sz="1800" dirty="0" smtClean="0"/>
              <a:t>Уреждане </a:t>
            </a:r>
            <a:r>
              <a:rPr lang="bg-BG" sz="1800" u="sng" dirty="0" smtClean="0"/>
              <a:t>на държавно ниво на ползването на училищна и друга мат. база </a:t>
            </a:r>
            <a:r>
              <a:rPr lang="bg-BG" sz="1800" dirty="0" smtClean="0"/>
              <a:t>в страните с български мигранти.</a:t>
            </a:r>
          </a:p>
          <a:p>
            <a:r>
              <a:rPr lang="bg-BG" sz="1800" dirty="0" smtClean="0"/>
              <a:t>Регламентиране на признаването на </a:t>
            </a:r>
            <a:r>
              <a:rPr lang="bg-BG" sz="1800" u="sng" dirty="0" smtClean="0"/>
              <a:t>БЕ като матуритетен език </a:t>
            </a:r>
            <a:r>
              <a:rPr lang="bg-BG" sz="1800" dirty="0" smtClean="0"/>
              <a:t>и неговото </a:t>
            </a:r>
            <a:r>
              <a:rPr lang="bg-BG" sz="1800" u="sng" dirty="0" smtClean="0"/>
              <a:t>включване в образ. системи </a:t>
            </a:r>
            <a:r>
              <a:rPr lang="bg-BG" sz="1800" dirty="0" smtClean="0"/>
              <a:t>на приемащите страни.</a:t>
            </a:r>
          </a:p>
          <a:p>
            <a:r>
              <a:rPr lang="bg-BG" sz="1800" dirty="0" smtClean="0"/>
              <a:t>Изграждане на </a:t>
            </a:r>
            <a:r>
              <a:rPr lang="bg-BG" sz="1800" u="sng" dirty="0" smtClean="0"/>
              <a:t>механизми за </a:t>
            </a:r>
            <a:r>
              <a:rPr lang="bg-BG" sz="1800" u="sng" dirty="0"/>
              <a:t>обратна адаптация </a:t>
            </a:r>
            <a:r>
              <a:rPr lang="bg-BG" sz="1800" dirty="0"/>
              <a:t>на </a:t>
            </a:r>
            <a:r>
              <a:rPr lang="bg-BG" sz="1800" dirty="0" smtClean="0"/>
              <a:t>бълг. </a:t>
            </a:r>
            <a:r>
              <a:rPr lang="bg-BG" sz="1800" dirty="0"/>
              <a:t>деца, завръщащи се от </a:t>
            </a:r>
            <a:r>
              <a:rPr lang="bg-BG" sz="1800" dirty="0" smtClean="0"/>
              <a:t>чужбина.</a:t>
            </a:r>
            <a:endParaRPr lang="bg-BG" sz="1800" dirty="0"/>
          </a:p>
          <a:p>
            <a:r>
              <a:rPr lang="bg-BG" sz="1800" dirty="0" smtClean="0"/>
              <a:t>Подпомагане изготвянето на </a:t>
            </a:r>
            <a:r>
              <a:rPr lang="bg-BG" sz="1800" u="sng" dirty="0"/>
              <a:t>адаптирани</a:t>
            </a:r>
            <a:r>
              <a:rPr lang="bg-BG" sz="1800" dirty="0"/>
              <a:t> </a:t>
            </a:r>
            <a:r>
              <a:rPr lang="bg-BG" sz="1800" dirty="0" smtClean="0"/>
              <a:t>програми, стандарти, учебници </a:t>
            </a:r>
            <a:r>
              <a:rPr lang="bg-BG" sz="1800" dirty="0"/>
              <a:t>за деца, израстващи в чуждоезикова среда и желаещи да изучават български език.</a:t>
            </a:r>
          </a:p>
          <a:p>
            <a:r>
              <a:rPr lang="bg-BG" sz="1800" u="sng" dirty="0" smtClean="0"/>
              <a:t>Нормативно регулиране</a:t>
            </a:r>
            <a:r>
              <a:rPr lang="bg-BG" sz="1800" dirty="0" smtClean="0"/>
              <a:t> </a:t>
            </a:r>
            <a:r>
              <a:rPr lang="bg-BG" sz="1800" dirty="0" smtClean="0"/>
              <a:t>на </a:t>
            </a:r>
            <a:r>
              <a:rPr lang="bg-BG" sz="1800" dirty="0"/>
              <a:t>практиката за </a:t>
            </a:r>
            <a:r>
              <a:rPr lang="bg-BG" sz="1800" u="sng" dirty="0"/>
              <a:t>провеждането на годишни изпити </a:t>
            </a:r>
            <a:r>
              <a:rPr lang="bg-BG" sz="1800" dirty="0"/>
              <a:t>по български език и литература, история и география на България пред учителска </a:t>
            </a:r>
            <a:r>
              <a:rPr lang="bg-BG" sz="1800" u="sng" dirty="0"/>
              <a:t>комисия в българските училища в </a:t>
            </a:r>
            <a:r>
              <a:rPr lang="bg-BG" sz="1800" u="sng" dirty="0" smtClean="0"/>
              <a:t>чужбина</a:t>
            </a:r>
            <a:r>
              <a:rPr lang="bg-BG" sz="1800" dirty="0" smtClean="0"/>
              <a:t>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3200" b="1" dirty="0" smtClean="0"/>
              <a:t>ПОЛИТИКИ ЗА БЪЛГАРИТЕ В ЧУЖБИНА</a:t>
            </a:r>
            <a:endParaRPr lang="bg-BG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bg-BG" sz="2400" b="1" smtClean="0"/>
              <a:t>ПРИОРИТЕТИ!!!</a:t>
            </a:r>
            <a:r>
              <a:rPr lang="bg-BG" sz="2400" smtClean="0"/>
              <a:t> </a:t>
            </a:r>
            <a:r>
              <a:rPr lang="bg-BG" sz="2400" dirty="0"/>
              <a:t>НА </a:t>
            </a:r>
            <a:r>
              <a:rPr lang="bg-BG" sz="2400" b="1" dirty="0"/>
              <a:t>СТРАТЕГИЯТА</a:t>
            </a:r>
            <a:r>
              <a:rPr lang="bg-BG" sz="2400" dirty="0"/>
              <a:t> ЗА БЪЛГАРСКИТЕ ОБЩНОСТИ ЗАД </a:t>
            </a:r>
            <a:r>
              <a:rPr lang="bg-BG" sz="2400" dirty="0" smtClean="0"/>
              <a:t>ГРАНИЦА (</a:t>
            </a:r>
            <a:r>
              <a:rPr lang="bg-BG" sz="2000" dirty="0" smtClean="0"/>
              <a:t>Вж. програмата на настоящата конференция)</a:t>
            </a:r>
          </a:p>
          <a:p>
            <a:pPr lvl="1"/>
            <a:r>
              <a:rPr lang="bg-BG" sz="1800" dirty="0"/>
              <a:t>Панел </a:t>
            </a:r>
            <a:r>
              <a:rPr lang="bg-BG" sz="1800" b="1" dirty="0">
                <a:solidFill>
                  <a:srgbClr val="FF0000"/>
                </a:solidFill>
              </a:rPr>
              <a:t>1</a:t>
            </a:r>
            <a:r>
              <a:rPr lang="bg-BG" sz="1800" dirty="0"/>
              <a:t>: </a:t>
            </a:r>
            <a:r>
              <a:rPr lang="bg-BG" sz="1800" dirty="0" smtClean="0"/>
              <a:t>ОБУЧЕНИЕ ПО </a:t>
            </a:r>
            <a:r>
              <a:rPr lang="bg-BG" sz="1800" dirty="0"/>
              <a:t>БЪЛГАРСКИ ЕЗИК И КУЛТУРА ЗАД </a:t>
            </a:r>
            <a:r>
              <a:rPr lang="bg-BG" sz="1800" dirty="0" smtClean="0"/>
              <a:t>ГРАНИЦА: </a:t>
            </a:r>
          </a:p>
          <a:p>
            <a:pPr lvl="2"/>
            <a:r>
              <a:rPr lang="bg-BG" sz="1800" dirty="0" smtClean="0"/>
              <a:t>Ключови </a:t>
            </a:r>
            <a:r>
              <a:rPr lang="bg-BG" sz="1800" dirty="0"/>
              <a:t>изказвания</a:t>
            </a:r>
            <a:r>
              <a:rPr lang="bg-BG" sz="1800" dirty="0" smtClean="0"/>
              <a:t>: </a:t>
            </a:r>
            <a:r>
              <a:rPr lang="bg-BG" sz="1800" b="1" dirty="0" smtClean="0">
                <a:solidFill>
                  <a:srgbClr val="FF0000"/>
                </a:solidFill>
              </a:rPr>
              <a:t>4</a:t>
            </a:r>
            <a:r>
              <a:rPr lang="bg-BG" sz="1800" dirty="0" smtClean="0"/>
              <a:t>, в т.ч.:</a:t>
            </a:r>
            <a:endParaRPr lang="bg-BG" sz="1800" dirty="0"/>
          </a:p>
          <a:p>
            <a:pPr lvl="2"/>
            <a:r>
              <a:rPr lang="bg-BG" sz="1800" dirty="0" smtClean="0"/>
              <a:t>от заместник-министър: </a:t>
            </a:r>
            <a:r>
              <a:rPr lang="bg-BG" sz="1800" b="1" dirty="0" smtClean="0">
                <a:solidFill>
                  <a:srgbClr val="FF0000"/>
                </a:solidFill>
              </a:rPr>
              <a:t>1</a:t>
            </a:r>
          </a:p>
          <a:p>
            <a:pPr lvl="2"/>
            <a:r>
              <a:rPr lang="bg-BG" sz="1800" dirty="0" smtClean="0"/>
              <a:t>от членове </a:t>
            </a:r>
            <a:r>
              <a:rPr lang="bg-BG" sz="1800" dirty="0"/>
              <a:t>на Европейския </a:t>
            </a:r>
            <a:r>
              <a:rPr lang="bg-BG" sz="1800" dirty="0" smtClean="0"/>
              <a:t>парламент: </a:t>
            </a:r>
            <a:r>
              <a:rPr lang="bg-BG" sz="1800" b="1" dirty="0" smtClean="0">
                <a:solidFill>
                  <a:srgbClr val="FF0000"/>
                </a:solidFill>
              </a:rPr>
              <a:t>2</a:t>
            </a:r>
            <a:r>
              <a:rPr lang="bg-BG" sz="1800" b="1" dirty="0" smtClean="0"/>
              <a:t> </a:t>
            </a:r>
          </a:p>
          <a:p>
            <a:pPr lvl="2"/>
            <a:r>
              <a:rPr lang="bg-BG" sz="1800" dirty="0" smtClean="0"/>
              <a:t>от НПО: </a:t>
            </a:r>
            <a:r>
              <a:rPr lang="bg-BG" sz="1800" b="1" dirty="0" smtClean="0">
                <a:solidFill>
                  <a:srgbClr val="FF0000"/>
                </a:solidFill>
              </a:rPr>
              <a:t>1</a:t>
            </a:r>
            <a:endParaRPr lang="bg-BG" sz="1800" dirty="0">
              <a:solidFill>
                <a:srgbClr val="FF0000"/>
              </a:solidFill>
            </a:endParaRPr>
          </a:p>
          <a:p>
            <a:pPr lvl="1"/>
            <a:r>
              <a:rPr lang="bg-BG" sz="2000" dirty="0" smtClean="0"/>
              <a:t>Останалите </a:t>
            </a:r>
            <a:r>
              <a:rPr lang="bg-BG" sz="2000" b="1" dirty="0" smtClean="0">
                <a:solidFill>
                  <a:srgbClr val="FF0000"/>
                </a:solidFill>
              </a:rPr>
              <a:t>три</a:t>
            </a:r>
            <a:r>
              <a:rPr lang="bg-BG" sz="2000" dirty="0" smtClean="0"/>
              <a:t> панела - </a:t>
            </a:r>
            <a:r>
              <a:rPr lang="bg-BG" sz="2000" b="1" dirty="0" smtClean="0"/>
              <a:t>общо</a:t>
            </a:r>
            <a:r>
              <a:rPr lang="bg-BG" sz="2000" dirty="0" smtClean="0"/>
              <a:t>: </a:t>
            </a:r>
          </a:p>
          <a:p>
            <a:pPr lvl="2"/>
            <a:r>
              <a:rPr lang="bg-BG" sz="1800" dirty="0" smtClean="0"/>
              <a:t>Ключови изказвания: </a:t>
            </a:r>
            <a:r>
              <a:rPr lang="bg-BG" sz="1800" b="1" dirty="0" smtClean="0">
                <a:solidFill>
                  <a:srgbClr val="FF0000"/>
                </a:solidFill>
              </a:rPr>
              <a:t>3</a:t>
            </a:r>
            <a:endParaRPr lang="bg-BG" sz="1800" dirty="0" smtClean="0">
              <a:solidFill>
                <a:srgbClr val="FF0000"/>
              </a:solidFill>
            </a:endParaRPr>
          </a:p>
          <a:p>
            <a:pPr lvl="2"/>
            <a:r>
              <a:rPr lang="bg-BG" sz="1800" dirty="0" smtClean="0"/>
              <a:t>от заместник-министър: </a:t>
            </a:r>
            <a:r>
              <a:rPr lang="bg-BG" sz="1800" b="1" dirty="0" smtClean="0">
                <a:solidFill>
                  <a:srgbClr val="FF0000"/>
                </a:solidFill>
              </a:rPr>
              <a:t>1</a:t>
            </a:r>
          </a:p>
          <a:p>
            <a:pPr lvl="2"/>
            <a:r>
              <a:rPr lang="bg-BG" sz="1800" dirty="0" smtClean="0"/>
              <a:t>от членове на Европейския парламент: </a:t>
            </a:r>
            <a:r>
              <a:rPr lang="bg-BG" sz="1800" b="1" dirty="0">
                <a:solidFill>
                  <a:srgbClr val="FF0000"/>
                </a:solidFill>
              </a:rPr>
              <a:t>1</a:t>
            </a:r>
            <a:r>
              <a:rPr lang="bg-BG" sz="1800" b="1" dirty="0" smtClean="0">
                <a:solidFill>
                  <a:srgbClr val="FF0000"/>
                </a:solidFill>
              </a:rPr>
              <a:t> </a:t>
            </a:r>
          </a:p>
          <a:p>
            <a:pPr lvl="2"/>
            <a:r>
              <a:rPr lang="bg-BG" sz="1800" dirty="0" smtClean="0"/>
              <a:t>от НПО: </a:t>
            </a:r>
            <a:r>
              <a:rPr lang="bg-BG" sz="1800" b="1" dirty="0" smtClean="0">
                <a:solidFill>
                  <a:srgbClr val="FF0000"/>
                </a:solidFill>
              </a:rPr>
              <a:t>1</a:t>
            </a:r>
          </a:p>
          <a:p>
            <a:pPr lvl="2"/>
            <a:endParaRPr lang="bg-BG" sz="1600" b="1" dirty="0" smtClean="0"/>
          </a:p>
          <a:p>
            <a:pPr lvl="2"/>
            <a:endParaRPr lang="bg-BG" sz="1600" b="1" dirty="0"/>
          </a:p>
          <a:p>
            <a:pPr>
              <a:buNone/>
            </a:pPr>
            <a:r>
              <a:rPr lang="bg-BG" sz="2600" b="1" dirty="0" smtClean="0"/>
              <a:t>		</a:t>
            </a:r>
            <a:r>
              <a:rPr lang="bg-BG" sz="2400" b="1" dirty="0" smtClean="0"/>
              <a:t>ЧЕСТО ТОВА, КОЕТО НИ СЕ СТРУВА СЛУЧАЙНО,</a:t>
            </a:r>
          </a:p>
          <a:p>
            <a:pPr>
              <a:buNone/>
            </a:pPr>
            <a:r>
              <a:rPr lang="bg-BG" sz="2400" b="1" dirty="0" smtClean="0"/>
              <a:t>					Е НАПЪЛНО ЗАКОНОМЕРНО!</a:t>
            </a:r>
            <a:endParaRPr lang="bg-BG" sz="2400" dirty="0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1800" b="1" spc="300" dirty="0" smtClean="0"/>
              <a:t>ДЪРЖАВНАТА ПОЛИТИКА</a:t>
            </a:r>
            <a:br>
              <a:rPr lang="bg-BG" sz="1800" b="1" spc="300" dirty="0" smtClean="0"/>
            </a:br>
            <a:r>
              <a:rPr lang="bg-BG" sz="1800" b="1" spc="300" dirty="0" smtClean="0"/>
              <a:t>ЗА </a:t>
            </a:r>
            <a:r>
              <a:rPr lang="bg-BG" sz="1800" b="1" spc="300" dirty="0" smtClean="0"/>
              <a:t>ОБУЧЕНИЕ ПО </a:t>
            </a:r>
            <a:r>
              <a:rPr lang="bg-BG" sz="1800" b="1" spc="300" dirty="0" smtClean="0"/>
              <a:t>БЪЛГАРСКИ ЕЗИК, ИСТОРИЯ, ГЕОГРАФИЯ И КУЛТУРА НА БЪЛГАРИЯ ЗАД ГРАНИЦА</a:t>
            </a:r>
            <a:endParaRPr lang="bg-BG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endParaRPr lang="bg-BG" dirty="0" smtClean="0"/>
          </a:p>
          <a:p>
            <a:pPr>
              <a:buNone/>
            </a:pPr>
            <a:endParaRPr lang="bg-BG" dirty="0"/>
          </a:p>
          <a:p>
            <a:pPr>
              <a:buNone/>
            </a:pPr>
            <a:r>
              <a:rPr lang="bg-BG" dirty="0" smtClean="0"/>
              <a:t>		Благодаря за интереса и вниманието!</a:t>
            </a:r>
          </a:p>
          <a:p>
            <a:pPr>
              <a:buNone/>
            </a:pPr>
            <a:endParaRPr lang="bg-BG" sz="1800" dirty="0" smtClean="0"/>
          </a:p>
          <a:p>
            <a:pPr>
              <a:buNone/>
            </a:pPr>
            <a:endParaRPr lang="bg-BG" sz="1800" dirty="0"/>
          </a:p>
          <a:p>
            <a:pPr>
              <a:buNone/>
            </a:pPr>
            <a:r>
              <a:rPr lang="bg-BG" sz="1800" dirty="0" smtClean="0"/>
              <a:t>За контакти:</a:t>
            </a:r>
          </a:p>
          <a:p>
            <a:pPr>
              <a:buNone/>
            </a:pPr>
            <a:r>
              <a:rPr lang="bg-BG" sz="1800" dirty="0" smtClean="0"/>
              <a:t>Асоциация на българските училища в чужбина</a:t>
            </a:r>
          </a:p>
          <a:p>
            <a:pPr>
              <a:buNone/>
            </a:pPr>
            <a:r>
              <a:rPr lang="bg-BG" sz="1800" dirty="0" smtClean="0"/>
              <a:t>Бул. Акад. Г. Бончев, бл.3</a:t>
            </a:r>
          </a:p>
          <a:p>
            <a:pPr>
              <a:buNone/>
            </a:pPr>
            <a:r>
              <a:rPr lang="bg-BG" sz="1800" dirty="0" smtClean="0"/>
              <a:t>1113 София, България</a:t>
            </a:r>
          </a:p>
          <a:p>
            <a:pPr>
              <a:buNone/>
            </a:pPr>
            <a:r>
              <a:rPr lang="en-US" sz="1800" dirty="0" smtClean="0">
                <a:hlinkClick r:id="rId2"/>
              </a:rPr>
              <a:t>www.niggg.bas.bg</a:t>
            </a:r>
            <a:endParaRPr lang="bg-BG" sz="1800" dirty="0" smtClean="0"/>
          </a:p>
          <a:p>
            <a:pPr>
              <a:buNone/>
            </a:pPr>
            <a:r>
              <a:rPr lang="bg-BG" sz="1800" dirty="0" smtClean="0"/>
              <a:t>Тел</a:t>
            </a:r>
            <a:r>
              <a:rPr lang="en-US" sz="1800" dirty="0" smtClean="0"/>
              <a:t>: </a:t>
            </a:r>
            <a:r>
              <a:rPr lang="en-US" sz="1800" dirty="0"/>
              <a:t>(+3592) </a:t>
            </a:r>
            <a:r>
              <a:rPr lang="en-US" sz="1800" dirty="0" smtClean="0"/>
              <a:t>979-3367</a:t>
            </a:r>
            <a:endParaRPr lang="bg-BG" sz="1800" dirty="0" smtClean="0"/>
          </a:p>
          <a:p>
            <a:pPr>
              <a:buNone/>
            </a:pPr>
            <a:r>
              <a:rPr lang="bg-BG" sz="1800" dirty="0" smtClean="0"/>
              <a:t>Факс</a:t>
            </a:r>
            <a:r>
              <a:rPr lang="en-US" sz="1800" dirty="0" smtClean="0"/>
              <a:t>: </a:t>
            </a:r>
            <a:r>
              <a:rPr lang="en-US" sz="1800" dirty="0"/>
              <a:t>(+3592) </a:t>
            </a:r>
            <a:r>
              <a:rPr lang="en-US" sz="1800" dirty="0" smtClean="0"/>
              <a:t>971-3005</a:t>
            </a:r>
            <a:endParaRPr lang="bg-BG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1800" b="1" spc="300" dirty="0" smtClean="0"/>
              <a:t>ДЪРЖАВНАТА ПОЛИТИКА</a:t>
            </a:r>
            <a:br>
              <a:rPr lang="bg-BG" sz="1800" b="1" spc="300" dirty="0" smtClean="0"/>
            </a:br>
            <a:r>
              <a:rPr lang="bg-BG" sz="1800" b="1" spc="300" dirty="0" smtClean="0"/>
              <a:t>ЗА </a:t>
            </a:r>
            <a:r>
              <a:rPr lang="bg-BG" sz="1800" b="1" spc="300" dirty="0" smtClean="0"/>
              <a:t>ОБУЧЕНИЕ ПО </a:t>
            </a:r>
            <a:r>
              <a:rPr lang="bg-BG" sz="1800" b="1" spc="300" dirty="0" smtClean="0"/>
              <a:t>БЪЛГАРСКИ ЕЗИК, ИСТОРИЯ, ГЕОГРАФИЯ И КУЛТУРА НА БЪЛГАРИЯ ЗАД ГРАНИЦА</a:t>
            </a:r>
            <a:endParaRPr lang="bg-BG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bg-BG" sz="1900" dirty="0" smtClean="0"/>
              <a:t>Президентът на България е президент на всички българи, където и да се намират те! </a:t>
            </a:r>
          </a:p>
          <a:p>
            <a:r>
              <a:rPr lang="bg-BG" sz="1900" dirty="0" smtClean="0"/>
              <a:t>Именно поради това, Президентството </a:t>
            </a:r>
            <a:r>
              <a:rPr lang="bg-BG" sz="1900" dirty="0" smtClean="0"/>
              <a:t>може и трябва да играе много по-голяма роля за </a:t>
            </a:r>
            <a:r>
              <a:rPr lang="bg-BG" sz="1900" u="sng" dirty="0" smtClean="0"/>
              <a:t>координиране</a:t>
            </a:r>
            <a:r>
              <a:rPr lang="bg-BG" sz="1900" dirty="0" smtClean="0"/>
              <a:t> работата на всички </a:t>
            </a:r>
            <a:r>
              <a:rPr lang="bg-BG" sz="1900" dirty="0" smtClean="0"/>
              <a:t>държавни институции с </a:t>
            </a:r>
            <a:r>
              <a:rPr lang="bg-BG" sz="1900" dirty="0" smtClean="0"/>
              <a:t>отношение </a:t>
            </a:r>
            <a:r>
              <a:rPr lang="bg-BG" sz="1900" dirty="0" smtClean="0"/>
              <a:t>към </a:t>
            </a:r>
            <a:r>
              <a:rPr lang="bg-BG" sz="1900" dirty="0" smtClean="0"/>
              <a:t>българите в чужбина! </a:t>
            </a:r>
          </a:p>
          <a:p>
            <a:endParaRPr lang="bg-BG" sz="1900" dirty="0"/>
          </a:p>
          <a:p>
            <a:r>
              <a:rPr lang="bg-BG" sz="1900" dirty="0" smtClean="0"/>
              <a:t>Личен опит (зад граница):</a:t>
            </a:r>
          </a:p>
          <a:p>
            <a:pPr lvl="1"/>
            <a:r>
              <a:rPr lang="bg-BG" sz="1900" dirty="0" smtClean="0"/>
              <a:t>1990 – 2007: двойно гражданство: университетски и гимназиален преподавател в гр. Вашингтон, САЩ </a:t>
            </a:r>
          </a:p>
          <a:p>
            <a:pPr lvl="1"/>
            <a:r>
              <a:rPr lang="bg-BG" sz="1900" dirty="0" smtClean="0"/>
              <a:t>2002 – 07: </a:t>
            </a:r>
            <a:r>
              <a:rPr lang="bg-BG" sz="1900" dirty="0" smtClean="0"/>
              <a:t>един от основателите </a:t>
            </a:r>
            <a:r>
              <a:rPr lang="bg-BG" sz="1900" dirty="0" smtClean="0"/>
              <a:t>и директор, Български образователен център „Св. </a:t>
            </a:r>
            <a:r>
              <a:rPr lang="bg-BG" sz="1900" dirty="0" err="1" smtClean="0"/>
              <a:t>Кл</a:t>
            </a:r>
            <a:r>
              <a:rPr lang="bg-BG" sz="1900" dirty="0" smtClean="0"/>
              <a:t>. Охридски”, Вашингтон, САЩ.</a:t>
            </a:r>
          </a:p>
          <a:p>
            <a:pPr lvl="1"/>
            <a:r>
              <a:rPr lang="bg-BG" sz="1900" dirty="0" smtClean="0"/>
              <a:t>2002 – 08: председател, Борд на настоятелите, Български образователен център „Св. </a:t>
            </a:r>
            <a:r>
              <a:rPr lang="bg-BG" sz="1900" dirty="0" err="1" smtClean="0"/>
              <a:t>Кл</a:t>
            </a:r>
            <a:r>
              <a:rPr lang="bg-BG" sz="1900" dirty="0" smtClean="0"/>
              <a:t>. Охридски”, Вашингтон, САЩ</a:t>
            </a:r>
          </a:p>
          <a:p>
            <a:pPr lvl="1"/>
            <a:r>
              <a:rPr lang="ru-RU" sz="1900" dirty="0" smtClean="0"/>
              <a:t>2006</a:t>
            </a:r>
            <a:r>
              <a:rPr lang="bg-BG" sz="1900" dirty="0" smtClean="0"/>
              <a:t> – 08: основател </a:t>
            </a:r>
            <a:r>
              <a:rPr lang="bg-BG" sz="1900" dirty="0"/>
              <a:t>и президент, Асоциация на българските училища в </a:t>
            </a:r>
            <a:r>
              <a:rPr lang="bg-BG" sz="1900" dirty="0" smtClean="0"/>
              <a:t>САЩ</a:t>
            </a:r>
          </a:p>
          <a:p>
            <a:pPr lvl="1"/>
            <a:r>
              <a:rPr lang="bg-BG" sz="1900" dirty="0" smtClean="0"/>
              <a:t>2007 </a:t>
            </a:r>
            <a:r>
              <a:rPr lang="bg-BG" sz="1900" dirty="0"/>
              <a:t>– </a:t>
            </a:r>
            <a:r>
              <a:rPr lang="bg-BG" sz="1900" dirty="0" smtClean="0"/>
              <a:t>       основател </a:t>
            </a:r>
            <a:r>
              <a:rPr lang="bg-BG" sz="1900" dirty="0"/>
              <a:t>и председател, Асоциация на българските училища </a:t>
            </a:r>
            <a:r>
              <a:rPr lang="bg-BG" sz="1900" dirty="0" smtClean="0"/>
              <a:t>в чужбина</a:t>
            </a:r>
            <a:r>
              <a:rPr lang="bg-BG" sz="1900" dirty="0"/>
              <a:t>, София, България.</a:t>
            </a:r>
          </a:p>
          <a:p>
            <a:pPr lvl="1"/>
            <a:endParaRPr lang="bg-BG" sz="1800" dirty="0" smtClean="0"/>
          </a:p>
          <a:p>
            <a:endParaRPr lang="bg-BG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ChangeArrowheads="1"/>
          </p:cNvSpPr>
          <p:nvPr/>
        </p:nvSpPr>
        <p:spPr bwMode="auto">
          <a:xfrm>
            <a:off x="461963" y="1362482"/>
            <a:ext cx="8099425" cy="2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buClr>
                <a:schemeClr val="tx1"/>
              </a:buClr>
            </a:pPr>
            <a:r>
              <a:rPr lang="en-US" b="1" dirty="0">
                <a:solidFill>
                  <a:srgbClr val="66FF33"/>
                </a:solidFill>
              </a:rPr>
              <a:t>			</a:t>
            </a:r>
            <a:r>
              <a:rPr lang="en-US" sz="2800" b="1" dirty="0">
                <a:solidFill>
                  <a:srgbClr val="66FF33"/>
                </a:solidFill>
              </a:rPr>
              <a:t>  </a:t>
            </a:r>
            <a:r>
              <a:rPr lang="en-US" sz="2800" b="1" dirty="0"/>
              <a:t> </a:t>
            </a:r>
            <a:r>
              <a:rPr lang="bg-BG" sz="2800" b="1" dirty="0">
                <a:solidFill>
                  <a:schemeClr val="hlink"/>
                </a:solidFill>
              </a:rPr>
              <a:t>УЧИЛИЩА </a:t>
            </a:r>
          </a:p>
          <a:p>
            <a:pPr>
              <a:buClr>
                <a:schemeClr val="tx1"/>
              </a:buClr>
            </a:pPr>
            <a:endParaRPr lang="bg-BG" b="1" dirty="0">
              <a:solidFill>
                <a:schemeClr val="bg1"/>
              </a:solidFill>
            </a:endParaRPr>
          </a:p>
          <a:p>
            <a:pPr>
              <a:buClr>
                <a:schemeClr val="tx1"/>
              </a:buClr>
              <a:buFontTx/>
              <a:buChar char="•"/>
            </a:pPr>
            <a:endParaRPr lang="bg-BG" b="1" dirty="0">
              <a:solidFill>
                <a:srgbClr val="66FF33"/>
              </a:solidFill>
            </a:endParaRPr>
          </a:p>
          <a:p>
            <a:pPr>
              <a:buClr>
                <a:schemeClr val="tx1"/>
              </a:buClr>
              <a:buFontTx/>
              <a:buChar char="•"/>
            </a:pPr>
            <a:endParaRPr lang="bg-BG" b="1" dirty="0">
              <a:solidFill>
                <a:srgbClr val="66FF33"/>
              </a:solidFill>
            </a:endParaRPr>
          </a:p>
          <a:p>
            <a:pPr>
              <a:buClr>
                <a:schemeClr val="tx1"/>
              </a:buClr>
              <a:buFontTx/>
              <a:buChar char="•"/>
            </a:pPr>
            <a:endParaRPr lang="bg-BG" b="1" dirty="0">
              <a:solidFill>
                <a:srgbClr val="66FF33"/>
              </a:solidFill>
            </a:endParaRPr>
          </a:p>
          <a:p>
            <a:pPr>
              <a:buClr>
                <a:schemeClr val="tx1"/>
              </a:buClr>
              <a:buFontTx/>
              <a:buChar char="•"/>
            </a:pPr>
            <a:endParaRPr lang="bg-BG" b="1" dirty="0">
              <a:solidFill>
                <a:srgbClr val="66FF33"/>
              </a:solidFill>
            </a:endParaRPr>
          </a:p>
          <a:p>
            <a:pPr>
              <a:buClr>
                <a:schemeClr val="tx1"/>
              </a:buClr>
              <a:buFontTx/>
              <a:buChar char="•"/>
            </a:pPr>
            <a:endParaRPr lang="bg-BG" b="1" dirty="0">
              <a:solidFill>
                <a:srgbClr val="66FF33"/>
              </a:solidFill>
            </a:endParaRPr>
          </a:p>
          <a:p>
            <a:pPr>
              <a:buClr>
                <a:schemeClr val="tx1"/>
              </a:buClr>
            </a:pPr>
            <a:endParaRPr lang="bg-BG" b="1" dirty="0">
              <a:solidFill>
                <a:srgbClr val="66FF33"/>
              </a:solidFill>
            </a:endParaRPr>
          </a:p>
          <a:p>
            <a:pPr>
              <a:buClr>
                <a:schemeClr val="tx1"/>
              </a:buClr>
            </a:pPr>
            <a:endParaRPr lang="bg-BG" dirty="0">
              <a:solidFill>
                <a:srgbClr val="66FF33"/>
              </a:solidFill>
            </a:endParaRP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1670050" y="357188"/>
            <a:ext cx="53927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bg-BG" sz="2800" dirty="0" smtClean="0">
                <a:solidFill>
                  <a:schemeClr val="hlink"/>
                </a:solidFill>
              </a:rPr>
              <a:t>ИНДИКАТОРИ по РЕК (МОМН)</a:t>
            </a:r>
            <a:endParaRPr lang="bg-BG" sz="2800" dirty="0">
              <a:solidFill>
                <a:schemeClr val="hlink"/>
              </a:solidFill>
            </a:endParaRPr>
          </a:p>
        </p:txBody>
      </p:sp>
      <p:graphicFrame>
        <p:nvGraphicFramePr>
          <p:cNvPr id="22532" name="Object 33"/>
          <p:cNvGraphicFramePr>
            <a:graphicFrameLocks noChangeAspect="1"/>
          </p:cNvGraphicFramePr>
          <p:nvPr/>
        </p:nvGraphicFramePr>
        <p:xfrm>
          <a:off x="207963" y="1706563"/>
          <a:ext cx="8756650" cy="4857750"/>
        </p:xfrm>
        <a:graphic>
          <a:graphicData uri="http://schemas.openxmlformats.org/presentationml/2006/ole">
            <p:oleObj spid="_x0000_s2050" name="Chart" r:id="rId3" imgW="5886450" imgH="3876675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1"/>
          <p:cNvSpPr>
            <a:spLocks noChangeArrowheads="1"/>
          </p:cNvSpPr>
          <p:nvPr/>
        </p:nvSpPr>
        <p:spPr bwMode="auto">
          <a:xfrm>
            <a:off x="1265238" y="331788"/>
            <a:ext cx="6305550" cy="938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chemeClr val="tx1"/>
              </a:buClr>
            </a:pPr>
            <a:r>
              <a:rPr lang="bg-BG" sz="2800" dirty="0" smtClean="0">
                <a:solidFill>
                  <a:schemeClr val="hlink"/>
                </a:solidFill>
              </a:rPr>
              <a:t>ИНДИКАТОРИ по РЕК (МОМН)</a:t>
            </a:r>
            <a:endParaRPr lang="bg-BG" sz="2800" dirty="0">
              <a:solidFill>
                <a:schemeClr val="hlink"/>
              </a:solidFill>
            </a:endParaRPr>
          </a:p>
          <a:p>
            <a:pPr algn="ctr" eaLnBrk="0" hangingPunct="0">
              <a:spcBef>
                <a:spcPct val="50000"/>
              </a:spcBef>
              <a:buClr>
                <a:schemeClr val="tx1"/>
              </a:buClr>
              <a:buFontTx/>
              <a:buChar char="•"/>
            </a:pPr>
            <a:endParaRPr lang="bg-BG" dirty="0">
              <a:solidFill>
                <a:schemeClr val="hlink"/>
              </a:solidFill>
            </a:endParaRPr>
          </a:p>
        </p:txBody>
      </p:sp>
      <p:sp>
        <p:nvSpPr>
          <p:cNvPr id="25603" name="Rectangle 28"/>
          <p:cNvSpPr>
            <a:spLocks noGrp="1" noChangeArrowheads="1"/>
          </p:cNvSpPr>
          <p:nvPr>
            <p:ph type="title"/>
          </p:nvPr>
        </p:nvSpPr>
        <p:spPr>
          <a:xfrm>
            <a:off x="568325" y="920750"/>
            <a:ext cx="7932738" cy="75882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66FF33"/>
                </a:solidFill>
              </a:rPr>
              <a:t>			</a:t>
            </a:r>
            <a:r>
              <a:rPr lang="bg-BG" dirty="0" smtClean="0">
                <a:solidFill>
                  <a:srgbClr val="66FF33"/>
                </a:solidFill>
              </a:rPr>
              <a:t>  </a:t>
            </a:r>
            <a:r>
              <a:rPr lang="bg-BG" sz="3100" b="1" dirty="0" smtClean="0">
                <a:solidFill>
                  <a:schemeClr val="hlink"/>
                </a:solidFill>
              </a:rPr>
              <a:t>УЧЕНИЦИ – бр.</a:t>
            </a:r>
            <a:r>
              <a:rPr lang="bg-BG" sz="3100" b="1" dirty="0" smtClean="0">
                <a:solidFill>
                  <a:srgbClr val="66FF33"/>
                </a:solidFill>
              </a:rPr>
              <a:t> </a:t>
            </a:r>
            <a:r>
              <a:rPr lang="bg-BG" b="0" dirty="0" smtClean="0">
                <a:solidFill>
                  <a:srgbClr val="66FF33"/>
                </a:solidFill>
              </a:rPr>
              <a:t/>
            </a:r>
            <a:br>
              <a:rPr lang="bg-BG" b="0" dirty="0" smtClean="0">
                <a:solidFill>
                  <a:srgbClr val="66FF33"/>
                </a:solidFill>
              </a:rPr>
            </a:br>
            <a:endParaRPr lang="bg-BG" b="0" dirty="0" smtClean="0">
              <a:solidFill>
                <a:srgbClr val="66FF33"/>
              </a:solidFill>
            </a:endParaRPr>
          </a:p>
        </p:txBody>
      </p:sp>
      <p:graphicFrame>
        <p:nvGraphicFramePr>
          <p:cNvPr id="25604" name="Object 27"/>
          <p:cNvGraphicFramePr>
            <a:graphicFrameLocks noChangeAspect="1"/>
          </p:cNvGraphicFramePr>
          <p:nvPr>
            <p:ph sz="half" idx="2"/>
          </p:nvPr>
        </p:nvGraphicFramePr>
        <p:xfrm>
          <a:off x="171450" y="1649413"/>
          <a:ext cx="8828088" cy="5072062"/>
        </p:xfrm>
        <a:graphic>
          <a:graphicData uri="http://schemas.openxmlformats.org/presentationml/2006/ole">
            <p:oleObj spid="_x0000_s1026" name="Chart" r:id="rId3" imgW="5886450" imgH="3876675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bg-BG" smtClean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 smtClean="0"/>
          </a:p>
        </p:txBody>
      </p:sp>
      <p:pic>
        <p:nvPicPr>
          <p:cNvPr id="47108" name="Picture 4" descr="Карта на света_итерация_одобрени_проекти_20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7236296" y="908720"/>
            <a:ext cx="65594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sz="1000" b="1" dirty="0" smtClean="0"/>
              <a:t>(МОМН)</a:t>
            </a:r>
            <a:endParaRPr lang="bg-BG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bg-BG" smtClean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 smtClean="0"/>
          </a:p>
        </p:txBody>
      </p:sp>
      <p:pic>
        <p:nvPicPr>
          <p:cNvPr id="46084" name="Picture 4" descr="Карта Европа_итерация_одобрени_проект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6575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5292080" y="1412776"/>
            <a:ext cx="56778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sz="900" b="1" dirty="0" smtClean="0"/>
              <a:t>(</a:t>
            </a:r>
            <a:r>
              <a:rPr lang="bg-BG" sz="800" b="1" dirty="0" smtClean="0"/>
              <a:t>МОМН</a:t>
            </a:r>
            <a:r>
              <a:rPr lang="bg-BG" sz="900" b="1" dirty="0" smtClean="0"/>
              <a:t>)</a:t>
            </a:r>
            <a:endParaRPr lang="bg-BG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1800" b="1" spc="300" dirty="0" smtClean="0"/>
              <a:t>ДЪРЖАВНАТА ПОЛИТИКА</a:t>
            </a:r>
            <a:br>
              <a:rPr lang="bg-BG" sz="1800" b="1" spc="300" dirty="0" smtClean="0"/>
            </a:br>
            <a:r>
              <a:rPr lang="bg-BG" sz="1800" b="1" spc="300" dirty="0" smtClean="0"/>
              <a:t>ЗА </a:t>
            </a:r>
            <a:r>
              <a:rPr lang="bg-BG" sz="1800" b="1" spc="300" dirty="0" smtClean="0"/>
              <a:t>ОБУЧЕНИЕ ПО </a:t>
            </a:r>
            <a:r>
              <a:rPr lang="bg-BG" sz="1800" b="1" spc="300" dirty="0" smtClean="0"/>
              <a:t>БЪЛГАРСКИ ЕЗИК, ИСТОРИЯ, ГЕОГРАФИЯ И КУЛТУРА НА БЪЛГАРИЯ ЗАД ГРАНИЦА</a:t>
            </a:r>
            <a:endParaRPr lang="bg-BG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75252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bg-BG" sz="1800" u="sng" dirty="0" smtClean="0"/>
              <a:t>ОБЕКТИ</a:t>
            </a:r>
            <a:r>
              <a:rPr lang="bg-BG" sz="1800" dirty="0" smtClean="0"/>
              <a:t> НА ДЪРЖАВНАТА ПОЛИТИКАТА: УЧИЛИЩАТА? </a:t>
            </a:r>
          </a:p>
          <a:p>
            <a:pPr>
              <a:buNone/>
            </a:pPr>
            <a:endParaRPr lang="bg-BG" sz="1800" dirty="0" smtClean="0"/>
          </a:p>
          <a:p>
            <a:r>
              <a:rPr lang="bg-BG" sz="1800" dirty="0" smtClean="0"/>
              <a:t>БЕНЕФИЦИЕНТИ по РЕК и 334 ПМС: МОМН</a:t>
            </a:r>
            <a:br>
              <a:rPr lang="bg-BG" sz="1800" dirty="0" smtClean="0"/>
            </a:br>
            <a:r>
              <a:rPr lang="bg-BG" sz="1800" dirty="0" smtClean="0"/>
              <a:t> 1. </a:t>
            </a:r>
            <a:r>
              <a:rPr lang="bg-BG" sz="1800" u="sng" dirty="0" smtClean="0"/>
              <a:t>Организации</a:t>
            </a:r>
            <a:r>
              <a:rPr lang="bg-BG" sz="1800" dirty="0" smtClean="0"/>
              <a:t> на българи в чужбина, регистрирани съгласно изискванията на държавата по регистрация, които имат право на образователно-културна дейност и провеждат обучение на деца и ученици (</a:t>
            </a:r>
            <a:r>
              <a:rPr lang="bg-BG" sz="1800" u="sng" dirty="0" smtClean="0"/>
              <a:t>Но не възрастни!? Дискриминационно. На останалите бенефициенти е разрешено.  </a:t>
            </a:r>
            <a:r>
              <a:rPr lang="bg-BG" sz="1800" dirty="0" smtClean="0"/>
              <a:t>– Б.К.)</a:t>
            </a:r>
            <a:br>
              <a:rPr lang="bg-BG" sz="1800" dirty="0" smtClean="0"/>
            </a:br>
            <a:r>
              <a:rPr lang="bg-BG" sz="1800" dirty="0" smtClean="0"/>
              <a:t>2. Дипломатическите и консулските представителства на РБ, към к. се провежда обучение</a:t>
            </a:r>
            <a:br>
              <a:rPr lang="bg-BG" sz="1800" dirty="0" smtClean="0"/>
            </a:br>
            <a:r>
              <a:rPr lang="bg-BG" sz="1800" dirty="0" smtClean="0"/>
              <a:t>3. Български църкви и манастири в чужбина</a:t>
            </a:r>
            <a:br>
              <a:rPr lang="bg-BG" sz="1800" dirty="0" smtClean="0"/>
            </a:br>
            <a:r>
              <a:rPr lang="bg-BG" sz="1800" dirty="0" smtClean="0"/>
              <a:t>4. Училища в системата на светското образование, създадени като такива</a:t>
            </a:r>
            <a:br>
              <a:rPr lang="bg-BG" sz="1800" dirty="0" smtClean="0"/>
            </a:br>
            <a:r>
              <a:rPr lang="bg-BG" sz="1800" dirty="0" smtClean="0"/>
              <a:t>съгласно изискванията на съответната чужда държава</a:t>
            </a:r>
            <a:br>
              <a:rPr lang="bg-BG" sz="1800" dirty="0" smtClean="0"/>
            </a:br>
            <a:r>
              <a:rPr lang="bg-BG" sz="1800" dirty="0" smtClean="0"/>
              <a:t>5. Българските държавни училища в чужбина.</a:t>
            </a:r>
          </a:p>
          <a:p>
            <a:endParaRPr lang="bg-BG" sz="1800" dirty="0"/>
          </a:p>
          <a:p>
            <a:r>
              <a:rPr lang="bg-BG" sz="1800" dirty="0" smtClean="0"/>
              <a:t>ОСТАНАЛИТЕ: ДАБЧ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1800" b="1" spc="300" dirty="0" smtClean="0"/>
              <a:t>ДЪРЖАВНАТА ПОЛИТИКА</a:t>
            </a:r>
            <a:br>
              <a:rPr lang="bg-BG" sz="1800" b="1" spc="300" dirty="0" smtClean="0"/>
            </a:br>
            <a:r>
              <a:rPr lang="bg-BG" sz="1800" b="1" spc="300" dirty="0" smtClean="0"/>
              <a:t>ЗА </a:t>
            </a:r>
            <a:r>
              <a:rPr lang="bg-BG" sz="1800" b="1" spc="300" dirty="0" smtClean="0"/>
              <a:t>ОБУЧЕНИЕ ПО </a:t>
            </a:r>
            <a:r>
              <a:rPr lang="bg-BG" sz="1800" b="1" spc="300" dirty="0" smtClean="0"/>
              <a:t>БЪЛГАРСКИ ЕЗИК, ИСТОРИЯ, ГЕОГРАФИЯ И КУЛТУРА НА БЪЛГАРИЯ ЗАД ГРАНИЦА</a:t>
            </a:r>
            <a:endParaRPr lang="bg-BG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340768"/>
            <a:ext cx="8229600" cy="5184576"/>
          </a:xfrm>
        </p:spPr>
        <p:txBody>
          <a:bodyPr>
            <a:normAutofit fontScale="77500" lnSpcReduction="20000"/>
          </a:bodyPr>
          <a:lstStyle/>
          <a:p>
            <a:endParaRPr lang="bg-BG" sz="1800" dirty="0" smtClean="0"/>
          </a:p>
          <a:p>
            <a:pPr>
              <a:buNone/>
            </a:pPr>
            <a:r>
              <a:rPr lang="bg-BG" sz="2300" u="sng" dirty="0" smtClean="0"/>
              <a:t>СУБЕКТИ</a:t>
            </a:r>
            <a:r>
              <a:rPr lang="bg-BG" sz="2300" dirty="0" smtClean="0"/>
              <a:t> НА ДЪРЖАВНАТА ПОЛИТИКА: ИЗПЪЛНИТЕЛНА ВЛАСТ</a:t>
            </a:r>
          </a:p>
          <a:p>
            <a:r>
              <a:rPr lang="bg-BG" sz="2300" b="1" u="sng" dirty="0" smtClean="0"/>
              <a:t>МОМН</a:t>
            </a:r>
            <a:r>
              <a:rPr lang="bg-BG" sz="2300" b="1" dirty="0" smtClean="0"/>
              <a:t>:</a:t>
            </a:r>
          </a:p>
          <a:p>
            <a:pPr>
              <a:buNone/>
            </a:pPr>
            <a:r>
              <a:rPr lang="bg-BG" sz="2300" b="1" dirty="0" smtClean="0"/>
              <a:t>1993</a:t>
            </a:r>
            <a:r>
              <a:rPr lang="bg-BG" sz="2300" dirty="0" smtClean="0"/>
              <a:t>: 103 ПМС/31.05. за образователна дейност сред българите в </a:t>
            </a:r>
            <a:r>
              <a:rPr lang="bg-BG" sz="2300" dirty="0" smtClean="0"/>
              <a:t>чужбина: подпомага </a:t>
            </a:r>
            <a:r>
              <a:rPr lang="bg-BG" sz="2300" dirty="0" smtClean="0"/>
              <a:t>училища само учебно-методически; финансово </a:t>
            </a:r>
            <a:r>
              <a:rPr lang="bg-BG" sz="2300" dirty="0" err="1" smtClean="0"/>
              <a:t>неосигурено</a:t>
            </a:r>
            <a:endParaRPr lang="bg-BG" sz="2300" dirty="0" smtClean="0"/>
          </a:p>
          <a:p>
            <a:pPr>
              <a:buNone/>
            </a:pPr>
            <a:endParaRPr lang="bg-BG" sz="2300" dirty="0" smtClean="0"/>
          </a:p>
          <a:p>
            <a:pPr>
              <a:buNone/>
            </a:pPr>
            <a:r>
              <a:rPr lang="bg-BG" sz="2300" b="1" dirty="0" smtClean="0"/>
              <a:t>2009</a:t>
            </a:r>
            <a:r>
              <a:rPr lang="bg-BG" sz="2300" dirty="0" smtClean="0"/>
              <a:t>: една от </a:t>
            </a:r>
            <a:r>
              <a:rPr lang="bg-BG" sz="2300" dirty="0" err="1" smtClean="0"/>
              <a:t>нац</a:t>
            </a:r>
            <a:r>
              <a:rPr lang="bg-BG" sz="2300" dirty="0" smtClean="0"/>
              <a:t>. програми за развитие на средното образование е посветена на стимулиране изучаването на </a:t>
            </a:r>
            <a:r>
              <a:rPr lang="bg-BG" sz="2300" u="sng" dirty="0" smtClean="0"/>
              <a:t>родния</a:t>
            </a:r>
            <a:r>
              <a:rPr lang="bg-BG" sz="2300" dirty="0" smtClean="0"/>
              <a:t> език и култура зад граница: </a:t>
            </a:r>
            <a:r>
              <a:rPr lang="bg-BG" sz="2300" b="1" i="1" dirty="0" smtClean="0"/>
              <a:t>Национална програма “Роден език и култура зад граница”</a:t>
            </a:r>
          </a:p>
          <a:p>
            <a:pPr>
              <a:buNone/>
            </a:pPr>
            <a:endParaRPr lang="bg-BG" sz="2300" b="1" i="1" dirty="0" smtClean="0"/>
          </a:p>
          <a:p>
            <a:pPr marL="342900" lvl="1" indent="-342900">
              <a:buNone/>
            </a:pPr>
            <a:r>
              <a:rPr lang="bg-BG" sz="2300" b="1" dirty="0" smtClean="0"/>
              <a:t>2011</a:t>
            </a:r>
            <a:r>
              <a:rPr lang="bg-BG" sz="2300" dirty="0" smtClean="0"/>
              <a:t>: 334 ПМС за българските </a:t>
            </a:r>
            <a:r>
              <a:rPr lang="bg-BG" sz="2300" u="sng" dirty="0" smtClean="0"/>
              <a:t>неделни</a:t>
            </a:r>
            <a:r>
              <a:rPr lang="bg-BG" sz="2300" dirty="0" smtClean="0"/>
              <a:t> училища в чужбина</a:t>
            </a:r>
          </a:p>
          <a:p>
            <a:pPr marL="342900" lvl="1" indent="-342900">
              <a:buNone/>
            </a:pPr>
            <a:r>
              <a:rPr lang="bg-BG" sz="2300" dirty="0" smtClean="0"/>
              <a:t> </a:t>
            </a:r>
          </a:p>
          <a:p>
            <a:pPr marL="742950" lvl="2" indent="-342900"/>
            <a:r>
              <a:rPr lang="bg-BG" sz="2300" dirty="0" smtClean="0"/>
              <a:t>Разширен е отделът, к. отговаря за обучението по БЕ, история, география и култура на РБ зад граница.</a:t>
            </a:r>
          </a:p>
          <a:p>
            <a:pPr marL="742950" lvl="2" indent="-342900"/>
            <a:endParaRPr lang="bg-BG" sz="2300" dirty="0" smtClean="0"/>
          </a:p>
          <a:p>
            <a:pPr>
              <a:buNone/>
            </a:pPr>
            <a:r>
              <a:rPr lang="bg-BG" sz="2300" b="1" dirty="0" smtClean="0"/>
              <a:t>2012</a:t>
            </a:r>
            <a:r>
              <a:rPr lang="bg-BG" sz="2300" dirty="0" smtClean="0"/>
              <a:t>: </a:t>
            </a:r>
            <a:r>
              <a:rPr lang="bg-BG" sz="2300" dirty="0" err="1" smtClean="0"/>
              <a:t>Проекто-закон</a:t>
            </a:r>
            <a:r>
              <a:rPr lang="bg-BG" sz="2300" b="1" dirty="0" smtClean="0"/>
              <a:t> </a:t>
            </a:r>
            <a:r>
              <a:rPr lang="bg-BG" sz="2300" dirty="0" smtClean="0"/>
              <a:t>за </a:t>
            </a:r>
            <a:r>
              <a:rPr lang="bg-BG" sz="2300" b="1" dirty="0" smtClean="0"/>
              <a:t>предучилищното и училищно образование </a:t>
            </a:r>
          </a:p>
          <a:p>
            <a:pPr lvl="1"/>
            <a:r>
              <a:rPr lang="bg-BG" sz="2300" dirty="0" smtClean="0"/>
              <a:t>между  първо и второ четене в НС</a:t>
            </a:r>
          </a:p>
          <a:p>
            <a:pPr lvl="1"/>
            <a:r>
              <a:rPr lang="bg-BG" sz="2300" dirty="0" smtClean="0"/>
              <a:t>включва </a:t>
            </a:r>
            <a:r>
              <a:rPr lang="bg-BG" sz="2300" u="sng" dirty="0" smtClean="0"/>
              <a:t>дейността</a:t>
            </a:r>
            <a:r>
              <a:rPr lang="bg-BG" sz="2300" dirty="0" smtClean="0"/>
              <a:t> “Обучение ...”, </a:t>
            </a:r>
            <a:r>
              <a:rPr lang="bg-BG" sz="2300" u="sng" dirty="0" smtClean="0"/>
              <a:t>но не и училищата</a:t>
            </a:r>
            <a:r>
              <a:rPr lang="bg-BG" sz="2300" dirty="0" smtClean="0"/>
              <a:t>: повечето не покриват пълния </a:t>
            </a:r>
            <a:r>
              <a:rPr lang="bg-BG" sz="2300" dirty="0"/>
              <a:t>хорариум по всички </a:t>
            </a:r>
            <a:r>
              <a:rPr lang="bg-BG" sz="2300" dirty="0" smtClean="0"/>
              <a:t>дисциплини. Изключение: Брюксел.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1800" b="1" spc="300" dirty="0" smtClean="0"/>
              <a:t>ДЪРЖАВНАТА ПОЛИТИКА</a:t>
            </a:r>
            <a:br>
              <a:rPr lang="bg-BG" sz="1800" b="1" spc="300" dirty="0" smtClean="0"/>
            </a:br>
            <a:r>
              <a:rPr lang="bg-BG" sz="1800" b="1" spc="300" dirty="0" smtClean="0"/>
              <a:t>ЗА </a:t>
            </a:r>
            <a:r>
              <a:rPr lang="bg-BG" sz="1800" b="1" spc="300" dirty="0" smtClean="0"/>
              <a:t>ОБУЧЕНИЕ ПО </a:t>
            </a:r>
            <a:r>
              <a:rPr lang="bg-BG" sz="1800" b="1" spc="300" dirty="0" smtClean="0"/>
              <a:t>БЪЛГАРСКИ ЕЗИК, ИСТОРИЯ, ГЕОГРАФИЯ И КУЛТУРА НА БЪЛГАРИЯ ЗАД ГРАНИЦА</a:t>
            </a:r>
            <a:endParaRPr lang="bg-BG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bg-BG" sz="1800" u="sng" dirty="0" smtClean="0"/>
              <a:t>СУБЕКТИ</a:t>
            </a:r>
            <a:r>
              <a:rPr lang="bg-BG" sz="1800" dirty="0" smtClean="0"/>
              <a:t> </a:t>
            </a:r>
            <a:r>
              <a:rPr lang="bg-BG" sz="1800" dirty="0" smtClean="0"/>
              <a:t>НА ДЪРЖАВНАТА ПОЛИТИКА: ИЗПЪЛНИТЕЛНА ВЛАСТ - 2</a:t>
            </a:r>
          </a:p>
          <a:p>
            <a:endParaRPr lang="bg-BG" sz="1800" dirty="0" smtClean="0"/>
          </a:p>
          <a:p>
            <a:r>
              <a:rPr lang="bg-BG" sz="1800" b="1" dirty="0" smtClean="0"/>
              <a:t>ДАБЧ</a:t>
            </a:r>
            <a:r>
              <a:rPr lang="bg-BG" sz="1800" dirty="0" smtClean="0"/>
              <a:t>:</a:t>
            </a:r>
          </a:p>
          <a:p>
            <a:pPr>
              <a:buNone/>
            </a:pPr>
            <a:r>
              <a:rPr lang="bg-BG" sz="1800" dirty="0" smtClean="0"/>
              <a:t>	- </a:t>
            </a:r>
            <a:r>
              <a:rPr lang="bg-BG" sz="1800" dirty="0" err="1" smtClean="0"/>
              <a:t>Проекто-закон</a:t>
            </a:r>
            <a:r>
              <a:rPr lang="bg-BG" sz="1800" dirty="0" smtClean="0"/>
              <a:t> за българите в чужбина: за първи път обучението по БЕК се третира като приоритет и се отделя цял раздел за него</a:t>
            </a:r>
          </a:p>
          <a:p>
            <a:pPr>
              <a:buNone/>
            </a:pPr>
            <a:r>
              <a:rPr lang="bg-BG" sz="1800" dirty="0" smtClean="0"/>
              <a:t>	- да се засилят координиращите му правомощия</a:t>
            </a:r>
          </a:p>
          <a:p>
            <a:endParaRPr lang="bg-BG" sz="1800" dirty="0" smtClean="0"/>
          </a:p>
          <a:p>
            <a:r>
              <a:rPr lang="bg-BG" sz="1800" b="1" dirty="0" err="1" smtClean="0"/>
              <a:t>МВнР</a:t>
            </a:r>
            <a:r>
              <a:rPr lang="bg-BG" sz="1800" dirty="0" smtClean="0"/>
              <a:t>: </a:t>
            </a:r>
          </a:p>
          <a:p>
            <a:pPr lvl="1"/>
            <a:r>
              <a:rPr lang="bg-BG" sz="1800" dirty="0" smtClean="0"/>
              <a:t>Знае ли министерството колко са и къде се намират училищата зад граница? Как тогава защитава интересите на българите в чужбина?</a:t>
            </a:r>
          </a:p>
          <a:p>
            <a:pPr lvl="1"/>
            <a:r>
              <a:rPr lang="bg-BG" sz="1800" dirty="0" smtClean="0"/>
              <a:t>Има Културен институт, но не Институт по БЕ – защо не? Приоритетите  на политиката за българите </a:t>
            </a:r>
            <a:r>
              <a:rPr lang="bg-BG" sz="1800" b="1" dirty="0" smtClean="0"/>
              <a:t>в чужбина</a:t>
            </a:r>
            <a:r>
              <a:rPr lang="bg-BG" sz="1800" dirty="0" smtClean="0"/>
              <a:t>!</a:t>
            </a:r>
          </a:p>
          <a:p>
            <a:r>
              <a:rPr lang="bg-BG" sz="1800" b="1" dirty="0" smtClean="0"/>
              <a:t>Министерството на културата</a:t>
            </a:r>
            <a:r>
              <a:rPr lang="bg-BG" sz="1800" dirty="0" smtClean="0"/>
              <a:t>:</a:t>
            </a:r>
          </a:p>
          <a:p>
            <a:pPr lvl="1"/>
            <a:r>
              <a:rPr lang="bg-BG" sz="1800" dirty="0"/>
              <a:t>п</a:t>
            </a:r>
            <a:r>
              <a:rPr lang="bg-BG" sz="1800" dirty="0" smtClean="0"/>
              <a:t>оне интеграция на училища с 10-те културни центъра в чужбина?</a:t>
            </a:r>
          </a:p>
          <a:p>
            <a:endParaRPr lang="bg-BG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2450</TotalTime>
  <Words>585</Words>
  <Application>Microsoft Office PowerPoint</Application>
  <PresentationFormat>On-screen Show (4:3)</PresentationFormat>
  <Paragraphs>134</Paragraphs>
  <Slides>15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Theme</vt:lpstr>
      <vt:lpstr>Chart</vt:lpstr>
      <vt:lpstr>ПОЛИТИКИ ЗА БЪЛГАРИТЕ В ЧУЖБИНА  конференция под патронажа на Вицепрезидента на Република България Маргарита Попова,  организирана от Емил Стоянов, член на Европейския парламент  7 и 8 ноември 2012 - Брюксел </vt:lpstr>
      <vt:lpstr>ДЪРЖАВНАТА ПОЛИТИКА ЗА ОБУЧЕНИЕ ПО БЪЛГАРСКИ ЕЗИК, ИСТОРИЯ, ГЕОГРАФИЯ И КУЛТУРА НА БЪЛГАРИЯ ЗАД ГРАНИЦА</vt:lpstr>
      <vt:lpstr>Slide 3</vt:lpstr>
      <vt:lpstr>     УЧЕНИЦИ – бр.  </vt:lpstr>
      <vt:lpstr>Slide 5</vt:lpstr>
      <vt:lpstr>Slide 6</vt:lpstr>
      <vt:lpstr>ДЪРЖАВНАТА ПОЛИТИКА ЗА ОБУЧЕНИЕ ПО БЪЛГАРСКИ ЕЗИК, ИСТОРИЯ, ГЕОГРАФИЯ И КУЛТУРА НА БЪЛГАРИЯ ЗАД ГРАНИЦА</vt:lpstr>
      <vt:lpstr>ДЪРЖАВНАТА ПОЛИТИКА ЗА ОБУЧЕНИЕ ПО БЪЛГАРСКИ ЕЗИК, ИСТОРИЯ, ГЕОГРАФИЯ И КУЛТУРА НА БЪЛГАРИЯ ЗАД ГРАНИЦА</vt:lpstr>
      <vt:lpstr>ДЪРЖАВНАТА ПОЛИТИКА ЗА ОБУЧЕНИЕ ПО БЪЛГАРСКИ ЕЗИК, ИСТОРИЯ, ГЕОГРАФИЯ И КУЛТУРА НА БЪЛГАРИЯ ЗАД ГРАНИЦА</vt:lpstr>
      <vt:lpstr>ДЪРЖАВНАТА ПОЛИТИКА ЗА ОБУЧЕНИЕ ПО БЪЛГАРСКИ ЕЗИК, ИСТОРИЯ, ГЕОГРАФИЯ И КУЛТУРА НА БЪЛГАРИЯ ЗАД ГРАНИЦА</vt:lpstr>
      <vt:lpstr>ДЪРЖАВНАТА ПОЛИТИКА ЗА ОБУЧЕНИЕ ПО БЪЛГАРСКИ ЕЗИК, ИСТОРИЯ, ГЕОГРАФИЯ И КУЛТУРА НА БЪЛГАРИЯ ЗАД ГРАНИЦА</vt:lpstr>
      <vt:lpstr>ДЪРЖАВНАТА ПОЛИТИКА ЗА ОБУЧЕНИЕ ПО БЪЛГАРСКИ ЕЗИК, ИСТОРИЯ, ГЕОГРАФИЯ И КУЛТУРА НА БЪЛГАРИЯ ЗАД ГРАНИЦА</vt:lpstr>
      <vt:lpstr>ДЪРЖАВНАТА ПОЛИТИКА ЗА ОБУЧЕНИЕ ПО БЪЛГАРСКИ ЕЗИК, ИСТОРИЯ, ГЕОГРАФИЯ И КУЛТУРА НА БЪЛГАРИЯ ЗАД ГРАНИЦА</vt:lpstr>
      <vt:lpstr>ПОЛИТИКИ ЗА БЪЛГАРИТЕ В ЧУЖБИНА</vt:lpstr>
      <vt:lpstr>ДЪРЖАВНАТА ПОЛИТИКА ЗА ОБУЧЕНИЕ ПО БЪЛГАРСКИ ЕЗИК, ИСТОРИЯ, ГЕОГРАФИЯ И КУЛТУРА НА БЪЛГАРИЯ ЗАД ГРАНИЦА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ПОЛИТИКИ ЗА БЪЛГАРИТЕ В ЧУЖБИНА  конференция под патронажа на Вицепрезидента на Република България Маргарита Попова,  организирана от Емил Стоянов, член на Европейския парламент  7 и 8 ноември 2012 - Брюксел</dc:title>
  <dc:creator>user</dc:creator>
  <cp:lastModifiedBy>user</cp:lastModifiedBy>
  <cp:revision>206</cp:revision>
  <dcterms:created xsi:type="dcterms:W3CDTF">2012-11-03T02:51:47Z</dcterms:created>
  <dcterms:modified xsi:type="dcterms:W3CDTF">2012-11-07T08:07:32Z</dcterms:modified>
</cp:coreProperties>
</file>